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61" r:id="rId4"/>
    <p:sldId id="263" r:id="rId5"/>
    <p:sldId id="265" r:id="rId6"/>
    <p:sldId id="264" r:id="rId7"/>
    <p:sldId id="288" r:id="rId8"/>
    <p:sldId id="289" r:id="rId9"/>
    <p:sldId id="290" r:id="rId10"/>
    <p:sldId id="291" r:id="rId11"/>
    <p:sldId id="292" r:id="rId12"/>
    <p:sldId id="266" r:id="rId13"/>
    <p:sldId id="267" r:id="rId14"/>
    <p:sldId id="268" r:id="rId15"/>
    <p:sldId id="271" r:id="rId16"/>
    <p:sldId id="293" r:id="rId17"/>
    <p:sldId id="298" r:id="rId18"/>
    <p:sldId id="294" r:id="rId19"/>
    <p:sldId id="299" r:id="rId20"/>
    <p:sldId id="295" r:id="rId21"/>
    <p:sldId id="300" r:id="rId22"/>
    <p:sldId id="296" r:id="rId23"/>
    <p:sldId id="301" r:id="rId24"/>
    <p:sldId id="297" r:id="rId25"/>
    <p:sldId id="302" r:id="rId26"/>
    <p:sldId id="269" r:id="rId27"/>
    <p:sldId id="270" r:id="rId28"/>
    <p:sldId id="272" r:id="rId29"/>
    <p:sldId id="274" r:id="rId30"/>
    <p:sldId id="278" r:id="rId31"/>
  </p:sldIdLst>
  <p:sldSz cx="18288000" cy="10287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Playfair Display Black" panose="00000A00000000000000" pitchFamily="2" charset="0"/>
      <p:bold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98D140-4961-4532-BD58-4F3D4F08A97D}">
  <a:tblStyle styleId="{B098D140-4961-4532-BD58-4F3D4F08A9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9" autoAdjust="0"/>
    <p:restoredTop sz="94660"/>
  </p:normalViewPr>
  <p:slideViewPr>
    <p:cSldViewPr snapToGrid="0">
      <p:cViewPr>
        <p:scale>
          <a:sx n="55" d="100"/>
          <a:sy n="55" d="100"/>
        </p:scale>
        <p:origin x="34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969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546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" name="Google Shape;4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5" name="Google Shape;4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243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000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7302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2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383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201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854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6886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8493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2152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8" name="Google Shape;6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6" name="Google Shape;7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" name="Google Shape;2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9" name="Google Shape;8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2" name="Google Shape;3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858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730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47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eepSweeter/Summer-Practice-202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 rot="-5400000">
            <a:off x="-4059167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4DA1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13"/>
          <p:cNvCxnSpPr/>
          <p:nvPr/>
        </p:nvCxnSpPr>
        <p:spPr>
          <a:xfrm rot="-5400000">
            <a:off x="-3091580" y="41751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FF9F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3"/>
          <p:cNvCxnSpPr/>
          <p:nvPr/>
        </p:nvCxnSpPr>
        <p:spPr>
          <a:xfrm rot="-5400000">
            <a:off x="-2016971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6874E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7" name="Google Shape;87;p13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1592374" y="2628900"/>
            <a:ext cx="13583366" cy="4075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1036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Practică de vară:</a:t>
            </a:r>
          </a:p>
          <a:p>
            <a:pPr marL="0" marR="0" lvl="0" indent="0" algn="l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1036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Prezentare finală</a:t>
            </a:r>
            <a:endParaRPr dirty="0"/>
          </a:p>
        </p:txBody>
      </p:sp>
      <p:grpSp>
        <p:nvGrpSpPr>
          <p:cNvPr id="91" name="Google Shape;91;p13"/>
          <p:cNvGrpSpPr/>
          <p:nvPr/>
        </p:nvGrpSpPr>
        <p:grpSpPr>
          <a:xfrm>
            <a:off x="12385106" y="6084623"/>
            <a:ext cx="4476247" cy="5509227"/>
            <a:chOff x="0" y="0"/>
            <a:chExt cx="5968330" cy="7345637"/>
          </a:xfrm>
        </p:grpSpPr>
        <p:grpSp>
          <p:nvGrpSpPr>
            <p:cNvPr id="92" name="Google Shape;92;p13"/>
            <p:cNvGrpSpPr/>
            <p:nvPr/>
          </p:nvGrpSpPr>
          <p:grpSpPr>
            <a:xfrm>
              <a:off x="0" y="0"/>
              <a:ext cx="5968330" cy="7345637"/>
              <a:chOff x="0" y="0"/>
              <a:chExt cx="660400" cy="812800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348677" y="429141"/>
              <a:ext cx="5270975" cy="6487354"/>
              <a:chOff x="0" y="0"/>
              <a:chExt cx="660400" cy="812800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97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3"/>
            <p:cNvGrpSpPr/>
            <p:nvPr/>
          </p:nvGrpSpPr>
          <p:grpSpPr>
            <a:xfrm>
              <a:off x="692894" y="852793"/>
              <a:ext cx="4582541" cy="5640050"/>
              <a:chOff x="0" y="0"/>
              <a:chExt cx="660400" cy="812800"/>
            </a:xfrm>
          </p:grpSpPr>
          <p:sp>
            <p:nvSpPr>
              <p:cNvPr id="99" name="Google Shape;99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100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01" name="Google Shape;101;p13"/>
          <p:cNvCxnSpPr/>
          <p:nvPr/>
        </p:nvCxnSpPr>
        <p:spPr>
          <a:xfrm>
            <a:off x="1592374" y="1883323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" name="Google Shape;102;p13"/>
          <p:cNvGrpSpPr/>
          <p:nvPr/>
        </p:nvGrpSpPr>
        <p:grpSpPr>
          <a:xfrm>
            <a:off x="15328896" y="1678999"/>
            <a:ext cx="406823" cy="408647"/>
            <a:chOff x="1813" y="0"/>
            <a:chExt cx="809173" cy="812800"/>
          </a:xfrm>
        </p:grpSpPr>
        <p:sp>
          <p:nvSpPr>
            <p:cNvPr id="103" name="Google Shape;10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15892570" y="1678999"/>
            <a:ext cx="406823" cy="408647"/>
            <a:chOff x="1813" y="0"/>
            <a:chExt cx="809173" cy="812800"/>
          </a:xfrm>
        </p:grpSpPr>
        <p:sp>
          <p:nvSpPr>
            <p:cNvPr id="106" name="Google Shape;10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13"/>
          <p:cNvGrpSpPr/>
          <p:nvPr/>
        </p:nvGrpSpPr>
        <p:grpSpPr>
          <a:xfrm>
            <a:off x="16453618" y="1678999"/>
            <a:ext cx="406823" cy="408647"/>
            <a:chOff x="1813" y="0"/>
            <a:chExt cx="809173" cy="812800"/>
          </a:xfrm>
        </p:grpSpPr>
        <p:sp>
          <p:nvSpPr>
            <p:cNvPr id="109" name="Google Shape;109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4A15CDA-8689-AF15-9D0A-3DAC83B03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1941563" y="-16501408"/>
            <a:ext cx="70229563" cy="3966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61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4A15CDA-8689-AF15-9D0A-3DAC83B03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89763" y="-4593104"/>
            <a:ext cx="65276563" cy="3686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84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23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439" name="Google Shape;439;p2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1" name="Google Shape;441;p23"/>
          <p:cNvSpPr txBox="1"/>
          <p:nvPr/>
        </p:nvSpPr>
        <p:spPr>
          <a:xfrm>
            <a:off x="1340293" y="762000"/>
            <a:ext cx="2811483" cy="22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 b="0" i="0" u="none" strike="noStrike" cap="none" dirty="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02.</a:t>
            </a:r>
            <a:endParaRPr dirty="0"/>
          </a:p>
        </p:txBody>
      </p:sp>
      <p:sp>
        <p:nvSpPr>
          <p:cNvPr id="442" name="Google Shape;442;p23"/>
          <p:cNvSpPr txBox="1"/>
          <p:nvPr/>
        </p:nvSpPr>
        <p:spPr>
          <a:xfrm>
            <a:off x="6849371" y="7337622"/>
            <a:ext cx="9909096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0400" dirty="0">
                <a:solidFill>
                  <a:srgbClr val="F3F6FA"/>
                </a:solidFill>
                <a:latin typeface="Playfair Display Black"/>
                <a:sym typeface="Playfair Display Black"/>
              </a:rPr>
              <a:t>Simulare</a:t>
            </a:r>
            <a:endParaRPr dirty="0"/>
          </a:p>
        </p:txBody>
      </p:sp>
      <p:grpSp>
        <p:nvGrpSpPr>
          <p:cNvPr id="443" name="Google Shape;443;p23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444" name="Google Shape;444;p23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445" name="Google Shape;445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6" name="Google Shape;446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23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448" name="Google Shape;448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9" name="Google Shape;449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23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451" name="Google Shape;451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2" name="Google Shape;452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3" name="Google Shape;453;p23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454" name="Google Shape;454;p23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455" name="Google Shape;455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6" name="Google Shape;456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" name="Google Shape;457;p23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458" name="Google Shape;458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9" name="Google Shape;459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" name="Google Shape;460;p23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461" name="Google Shape;461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2" name="Google Shape;462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463" name="Google Shape;463;p23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4" name="Google Shape;464;p23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465" name="Google Shape;465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p23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468" name="Google Shape;468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470;p23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471" name="Google Shape;471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24"/>
          <p:cNvPicPr preferRelativeResize="0"/>
          <p:nvPr/>
        </p:nvPicPr>
        <p:blipFill>
          <a:blip r:embed="rId3"/>
          <a:srcRect t="20794" b="20794"/>
          <a:stretch/>
        </p:blipFill>
        <p:spPr>
          <a:xfrm>
            <a:off x="1912327" y="6504349"/>
            <a:ext cx="9712979" cy="378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4"/>
          <p:cNvPicPr preferRelativeResize="0"/>
          <p:nvPr/>
        </p:nvPicPr>
        <p:blipFill>
          <a:blip r:embed="rId4"/>
          <a:srcRect t="12189" b="12189"/>
          <a:stretch/>
        </p:blipFill>
        <p:spPr>
          <a:xfrm>
            <a:off x="11625306" y="6504349"/>
            <a:ext cx="6662694" cy="37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4"/>
          <p:cNvSpPr txBox="1"/>
          <p:nvPr/>
        </p:nvSpPr>
        <p:spPr>
          <a:xfrm>
            <a:off x="1033826" y="1755060"/>
            <a:ext cx="6793992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8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Instrucțiuni implementate</a:t>
            </a:r>
            <a:endParaRPr sz="8000" dirty="0"/>
          </a:p>
        </p:txBody>
      </p:sp>
      <p:sp>
        <p:nvSpPr>
          <p:cNvPr id="487" name="Google Shape;487;p24"/>
          <p:cNvSpPr txBox="1"/>
          <p:nvPr/>
        </p:nvSpPr>
        <p:spPr>
          <a:xfrm>
            <a:off x="8480825" y="1755060"/>
            <a:ext cx="4364549" cy="2812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046" b="1" dirty="0">
                <a:solidFill>
                  <a:srgbClr val="0B1320"/>
                </a:solidFill>
              </a:rPr>
              <a:t>Load Word (LW)</a:t>
            </a:r>
          </a:p>
          <a:p>
            <a:pPr marL="285750" marR="0" lvl="0" indent="-28575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046" b="1" dirty="0">
                <a:solidFill>
                  <a:srgbClr val="0B1320"/>
                </a:solidFill>
              </a:rPr>
              <a:t>Store Word (SW)</a:t>
            </a:r>
          </a:p>
          <a:p>
            <a:pPr marL="285750" marR="0" lvl="0" indent="-28575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046" b="1" dirty="0">
                <a:solidFill>
                  <a:srgbClr val="0B1320"/>
                </a:solidFill>
              </a:rPr>
              <a:t>Add Immediate(ADDI)</a:t>
            </a:r>
          </a:p>
          <a:p>
            <a:pPr marL="285750" marR="0" lvl="0" indent="-28575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046" b="1" dirty="0">
                <a:solidFill>
                  <a:srgbClr val="0B1320"/>
                </a:solidFill>
              </a:rPr>
              <a:t>Branch if equal(BEQ)</a:t>
            </a:r>
          </a:p>
          <a:p>
            <a:pPr marL="285750" marR="0" lvl="0" indent="-28575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046" b="1" dirty="0">
                <a:solidFill>
                  <a:srgbClr val="0B1320"/>
                </a:solidFill>
              </a:rPr>
              <a:t>Jump(J)</a:t>
            </a:r>
            <a:endParaRPr b="1" dirty="0"/>
          </a:p>
        </p:txBody>
      </p:sp>
      <p:sp>
        <p:nvSpPr>
          <p:cNvPr id="490" name="Google Shape;490;p24"/>
          <p:cNvSpPr txBox="1"/>
          <p:nvPr/>
        </p:nvSpPr>
        <p:spPr>
          <a:xfrm>
            <a:off x="13277552" y="1755060"/>
            <a:ext cx="4364549" cy="1457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046" b="1" dirty="0">
                <a:solidFill>
                  <a:srgbClr val="0B1320"/>
                </a:solidFill>
              </a:rPr>
              <a:t>R-Type(ADD, SUB, AND, OR, SLT)</a:t>
            </a:r>
            <a:endParaRPr lang="ro-RO" sz="1800" b="1" dirty="0">
              <a:solidFill>
                <a:srgbClr val="0B1320"/>
              </a:solidFill>
            </a:endParaRPr>
          </a:p>
          <a:p>
            <a:pPr marL="285750" lvl="1" indent="-285750">
              <a:lnSpc>
                <a:spcPct val="120026"/>
              </a:lnSpc>
              <a:buFont typeface="Arial" panose="020B0604020202020204" pitchFamily="34" charset="0"/>
              <a:buChar char="•"/>
            </a:pPr>
            <a:endParaRPr sz="1800" b="1" dirty="0"/>
          </a:p>
        </p:txBody>
      </p:sp>
      <p:cxnSp>
        <p:nvCxnSpPr>
          <p:cNvPr id="492" name="Google Shape;492;p24"/>
          <p:cNvCxnSpPr/>
          <p:nvPr/>
        </p:nvCxnSpPr>
        <p:spPr>
          <a:xfrm>
            <a:off x="1912327" y="874461"/>
            <a:ext cx="1331213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3" name="Google Shape;493;p24"/>
          <p:cNvGrpSpPr/>
          <p:nvPr/>
        </p:nvGrpSpPr>
        <p:grpSpPr>
          <a:xfrm>
            <a:off x="16109637" y="670137"/>
            <a:ext cx="406823" cy="408647"/>
            <a:chOff x="1813" y="0"/>
            <a:chExt cx="809173" cy="812800"/>
          </a:xfrm>
        </p:grpSpPr>
        <p:sp>
          <p:nvSpPr>
            <p:cNvPr id="494" name="Google Shape;494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24"/>
          <p:cNvGrpSpPr/>
          <p:nvPr/>
        </p:nvGrpSpPr>
        <p:grpSpPr>
          <a:xfrm>
            <a:off x="16673311" y="670137"/>
            <a:ext cx="406823" cy="408647"/>
            <a:chOff x="1813" y="0"/>
            <a:chExt cx="809173" cy="812800"/>
          </a:xfrm>
        </p:grpSpPr>
        <p:sp>
          <p:nvSpPr>
            <p:cNvPr id="497" name="Google Shape;497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24"/>
          <p:cNvGrpSpPr/>
          <p:nvPr/>
        </p:nvGrpSpPr>
        <p:grpSpPr>
          <a:xfrm>
            <a:off x="17234359" y="670137"/>
            <a:ext cx="406823" cy="408647"/>
            <a:chOff x="1813" y="0"/>
            <a:chExt cx="809173" cy="812800"/>
          </a:xfrm>
        </p:grpSpPr>
        <p:sp>
          <p:nvSpPr>
            <p:cNvPr id="500" name="Google Shape;500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24"/>
          <p:cNvGrpSpPr/>
          <p:nvPr/>
        </p:nvGrpSpPr>
        <p:grpSpPr>
          <a:xfrm>
            <a:off x="-3499828" y="5979520"/>
            <a:ext cx="6999655" cy="8614961"/>
            <a:chOff x="0" y="0"/>
            <a:chExt cx="9332874" cy="11486614"/>
          </a:xfrm>
        </p:grpSpPr>
        <p:grpSp>
          <p:nvGrpSpPr>
            <p:cNvPr id="503" name="Google Shape;503;p24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04" name="Google Shape;504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5" name="Google Shape;505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24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07" name="Google Shape;507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8" name="Google Shape;508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24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10" name="Google Shape;510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1" name="Google Shape;511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BFDF3F-AFA4-DB49-BEF4-928DEAE8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83" y="166255"/>
            <a:ext cx="18191017" cy="10120745"/>
          </a:xfrm>
          <a:prstGeom prst="rect">
            <a:avLst/>
          </a:prstGeom>
        </p:spPr>
      </p:pic>
      <p:sp>
        <p:nvSpPr>
          <p:cNvPr id="521" name="Google Shape;521;p25"/>
          <p:cNvSpPr txBox="1"/>
          <p:nvPr/>
        </p:nvSpPr>
        <p:spPr>
          <a:xfrm>
            <a:off x="212783" y="9065296"/>
            <a:ext cx="340325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Store word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8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28"/>
          <p:cNvGrpSpPr/>
          <p:nvPr/>
        </p:nvGrpSpPr>
        <p:grpSpPr>
          <a:xfrm>
            <a:off x="407756" y="3900535"/>
            <a:ext cx="16503705" cy="5535041"/>
            <a:chOff x="0" y="-38100"/>
            <a:chExt cx="1490774" cy="1457789"/>
          </a:xfrm>
        </p:grpSpPr>
        <p:sp>
          <p:nvSpPr>
            <p:cNvPr id="648" name="Google Shape;648;p28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28"/>
          <p:cNvSpPr txBox="1"/>
          <p:nvPr/>
        </p:nvSpPr>
        <p:spPr>
          <a:xfrm>
            <a:off x="1125672" y="4457620"/>
            <a:ext cx="6438909" cy="392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US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La frontul negativ al clock-</a:t>
            </a:r>
            <a:r>
              <a:rPr lang="en-US" sz="2800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ului</a:t>
            </a:r>
            <a:r>
              <a:rPr lang="en-US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se </a:t>
            </a:r>
            <a:r>
              <a:rPr lang="en-US" sz="2800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schimb</a:t>
            </a: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ă adresa PC și începe executarea instrucțiunii sw. În registrele t1, t2 sunt stocate valorile 8 respectiv 10.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La următorul front pozitiv al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clock-ului la adresa 3 din memoria de date va fi stocată valoarea 10.</a:t>
            </a:r>
            <a:endParaRPr dirty="0"/>
          </a:p>
        </p:txBody>
      </p:sp>
      <p:sp>
        <p:nvSpPr>
          <p:cNvPr id="659" name="Google Shape;659;p28"/>
          <p:cNvSpPr txBox="1"/>
          <p:nvPr/>
        </p:nvSpPr>
        <p:spPr>
          <a:xfrm>
            <a:off x="407756" y="1247948"/>
            <a:ext cx="1156638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sw $t2, 4($t1)</a:t>
            </a:r>
            <a:endParaRPr dirty="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30831" y="2138071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47787" y="1933748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11461" y="1933748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72509" y="1933748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0D078D-5D33-47CD-A465-9EDCBC94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797" y="4234991"/>
            <a:ext cx="7940688" cy="5010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BFDF3F-AFA4-DB49-BEF4-928DEAE8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166255"/>
            <a:ext cx="18288000" cy="10120745"/>
          </a:xfrm>
          <a:prstGeom prst="rect">
            <a:avLst/>
          </a:prstGeom>
        </p:spPr>
      </p:pic>
      <p:sp>
        <p:nvSpPr>
          <p:cNvPr id="521" name="Google Shape;521;p25"/>
          <p:cNvSpPr txBox="1"/>
          <p:nvPr/>
        </p:nvSpPr>
        <p:spPr>
          <a:xfrm>
            <a:off x="212783" y="9065296"/>
            <a:ext cx="340325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Load word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0316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8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28"/>
          <p:cNvGrpSpPr/>
          <p:nvPr/>
        </p:nvGrpSpPr>
        <p:grpSpPr>
          <a:xfrm>
            <a:off x="407756" y="3900535"/>
            <a:ext cx="16503705" cy="5535041"/>
            <a:chOff x="0" y="-38100"/>
            <a:chExt cx="1490774" cy="1457789"/>
          </a:xfrm>
        </p:grpSpPr>
        <p:sp>
          <p:nvSpPr>
            <p:cNvPr id="648" name="Google Shape;648;p28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28"/>
          <p:cNvSpPr txBox="1"/>
          <p:nvPr/>
        </p:nvSpPr>
        <p:spPr>
          <a:xfrm>
            <a:off x="1125672" y="4457620"/>
            <a:ext cx="6438909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La frontul negativ al clock-ului valoare lui RegWrite devine 1 ceea ce va schimba valoare registrului t3 la următorul front pozitiv in 10.</a:t>
            </a:r>
          </a:p>
        </p:txBody>
      </p:sp>
      <p:sp>
        <p:nvSpPr>
          <p:cNvPr id="659" name="Google Shape;659;p28"/>
          <p:cNvSpPr txBox="1"/>
          <p:nvPr/>
        </p:nvSpPr>
        <p:spPr>
          <a:xfrm>
            <a:off x="407756" y="1247948"/>
            <a:ext cx="1156638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lw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 $t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3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, 4($t1)</a:t>
            </a:r>
            <a:endParaRPr dirty="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30831" y="2138071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47787" y="1933748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11461" y="1933748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72509" y="1933748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0D078D-5D33-47CD-A465-9EDCBC94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03797" y="4276143"/>
            <a:ext cx="8191234" cy="478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BFDF3F-AFA4-DB49-BEF4-928DEAE8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166255"/>
            <a:ext cx="18288000" cy="10120745"/>
          </a:xfrm>
          <a:prstGeom prst="rect">
            <a:avLst/>
          </a:prstGeom>
        </p:spPr>
      </p:pic>
      <p:sp>
        <p:nvSpPr>
          <p:cNvPr id="521" name="Google Shape;521;p25"/>
          <p:cNvSpPr txBox="1"/>
          <p:nvPr/>
        </p:nvSpPr>
        <p:spPr>
          <a:xfrm>
            <a:off x="212783" y="9065296"/>
            <a:ext cx="340325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ADDI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59623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8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28"/>
          <p:cNvGrpSpPr/>
          <p:nvPr/>
        </p:nvGrpSpPr>
        <p:grpSpPr>
          <a:xfrm>
            <a:off x="407756" y="3900535"/>
            <a:ext cx="16503705" cy="5535041"/>
            <a:chOff x="0" y="-38100"/>
            <a:chExt cx="1490774" cy="1457789"/>
          </a:xfrm>
        </p:grpSpPr>
        <p:sp>
          <p:nvSpPr>
            <p:cNvPr id="648" name="Google Shape;648;p28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28"/>
          <p:cNvSpPr txBox="1"/>
          <p:nvPr/>
        </p:nvSpPr>
        <p:spPr>
          <a:xfrm>
            <a:off x="1125672" y="4457620"/>
            <a:ext cx="6438909" cy="112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La finalul executării instrucțiunii registrul t1 va avea valoarea 8</a:t>
            </a:r>
            <a:endParaRPr dirty="0"/>
          </a:p>
        </p:txBody>
      </p:sp>
      <p:sp>
        <p:nvSpPr>
          <p:cNvPr id="659" name="Google Shape;659;p28"/>
          <p:cNvSpPr txBox="1"/>
          <p:nvPr/>
        </p:nvSpPr>
        <p:spPr>
          <a:xfrm>
            <a:off x="407756" y="1247948"/>
            <a:ext cx="1156638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addi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 $t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1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, $t1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, 8</a:t>
            </a:r>
            <a:endParaRPr dirty="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30831" y="2138071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47787" y="1933748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11461" y="1933748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72509" y="1933748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0D078D-5D33-47CD-A465-9EDCBC94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72337" y="4276143"/>
            <a:ext cx="8474489" cy="468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4"/>
          <p:cNvGrpSpPr/>
          <p:nvPr/>
        </p:nvGrpSpPr>
        <p:grpSpPr>
          <a:xfrm>
            <a:off x="9144000" y="689547"/>
            <a:ext cx="8115300" cy="8930567"/>
            <a:chOff x="0" y="-38100"/>
            <a:chExt cx="2137363" cy="2352084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16" name="Google Shape;116;p14"/>
            <p:cNvSpPr/>
            <p:nvPr/>
          </p:nvSpPr>
          <p:spPr>
            <a:xfrm>
              <a:off x="0" y="0"/>
              <a:ext cx="2137363" cy="2313984"/>
            </a:xfrm>
            <a:custGeom>
              <a:avLst/>
              <a:gdLst/>
              <a:ahLst/>
              <a:cxnLst/>
              <a:rect l="l" t="t" r="r" b="b"/>
              <a:pathLst>
                <a:path w="2137363" h="2313984" extrusionOk="0">
                  <a:moveTo>
                    <a:pt x="45792" y="0"/>
                  </a:moveTo>
                  <a:lnTo>
                    <a:pt x="2091571" y="0"/>
                  </a:lnTo>
                  <a:cubicBezTo>
                    <a:pt x="2103716" y="0"/>
                    <a:pt x="2115363" y="4824"/>
                    <a:pt x="2123951" y="13412"/>
                  </a:cubicBezTo>
                  <a:cubicBezTo>
                    <a:pt x="2132538" y="22000"/>
                    <a:pt x="2137363" y="33647"/>
                    <a:pt x="2137363" y="45792"/>
                  </a:cubicBezTo>
                  <a:lnTo>
                    <a:pt x="2137363" y="2268192"/>
                  </a:lnTo>
                  <a:cubicBezTo>
                    <a:pt x="2137363" y="2280337"/>
                    <a:pt x="2132538" y="2291984"/>
                    <a:pt x="2123951" y="2300572"/>
                  </a:cubicBezTo>
                  <a:cubicBezTo>
                    <a:pt x="2115363" y="2309159"/>
                    <a:pt x="2103716" y="2313984"/>
                    <a:pt x="2091571" y="2313984"/>
                  </a:cubicBezTo>
                  <a:lnTo>
                    <a:pt x="45792" y="2313984"/>
                  </a:lnTo>
                  <a:cubicBezTo>
                    <a:pt x="33647" y="2313984"/>
                    <a:pt x="22000" y="2309159"/>
                    <a:pt x="13412" y="2300572"/>
                  </a:cubicBezTo>
                  <a:cubicBezTo>
                    <a:pt x="4824" y="2291984"/>
                    <a:pt x="0" y="2280337"/>
                    <a:pt x="0" y="2268192"/>
                  </a:cubicBezTo>
                  <a:lnTo>
                    <a:pt x="0" y="45792"/>
                  </a:lnTo>
                  <a:cubicBezTo>
                    <a:pt x="0" y="33647"/>
                    <a:pt x="4824" y="22000"/>
                    <a:pt x="13412" y="13412"/>
                  </a:cubicBezTo>
                  <a:cubicBezTo>
                    <a:pt x="22000" y="4824"/>
                    <a:pt x="33647" y="0"/>
                    <a:pt x="457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4"/>
          <p:cNvSpPr txBox="1"/>
          <p:nvPr/>
        </p:nvSpPr>
        <p:spPr>
          <a:xfrm>
            <a:off x="856388" y="7349424"/>
            <a:ext cx="6910589" cy="148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o-RO" sz="3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David Iulia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Rotariu Cosmin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23" name="Google Shape;123;p14"/>
          <p:cNvSpPr txBox="1"/>
          <p:nvPr/>
        </p:nvSpPr>
        <p:spPr>
          <a:xfrm>
            <a:off x="856388" y="2502584"/>
            <a:ext cx="6910589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799" noProof="1">
                <a:solidFill>
                  <a:srgbClr val="0B1320"/>
                </a:solidFill>
                <a:latin typeface="Playfair Display Black"/>
                <a:sym typeface="Playfair Display Black"/>
              </a:rPr>
              <a:t>Baze</a:t>
            </a:r>
            <a:r>
              <a:rPr lang="en-US" sz="2799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 </a:t>
            </a:r>
            <a:r>
              <a:rPr lang="ro-RO" sz="2799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în arhitecturi de calculatoare</a:t>
            </a:r>
            <a:endParaRPr dirty="0"/>
          </a:p>
        </p:txBody>
      </p:sp>
      <p:sp>
        <p:nvSpPr>
          <p:cNvPr id="125" name="Google Shape;125;p14"/>
          <p:cNvSpPr txBox="1"/>
          <p:nvPr/>
        </p:nvSpPr>
        <p:spPr>
          <a:xfrm>
            <a:off x="856388" y="5227161"/>
            <a:ext cx="691058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8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Student: Chirica Andrei</a:t>
            </a:r>
            <a:endParaRPr sz="4800" dirty="0"/>
          </a:p>
        </p:txBody>
      </p:sp>
      <p:sp>
        <p:nvSpPr>
          <p:cNvPr id="126" name="Google Shape;126;p14"/>
          <p:cNvSpPr txBox="1"/>
          <p:nvPr/>
        </p:nvSpPr>
        <p:spPr>
          <a:xfrm>
            <a:off x="856388" y="6436350"/>
            <a:ext cx="6910589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5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Mentori:</a:t>
            </a:r>
            <a:endParaRPr dirty="0"/>
          </a:p>
        </p:txBody>
      </p:sp>
      <p:sp>
        <p:nvSpPr>
          <p:cNvPr id="127" name="Google Shape;127;p14"/>
          <p:cNvSpPr txBox="1"/>
          <p:nvPr/>
        </p:nvSpPr>
        <p:spPr>
          <a:xfrm>
            <a:off x="856388" y="892001"/>
            <a:ext cx="691058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Procesor MIPS</a:t>
            </a:r>
            <a:endParaRPr sz="7200" dirty="0"/>
          </a:p>
        </p:txBody>
      </p:sp>
      <p:grpSp>
        <p:nvGrpSpPr>
          <p:cNvPr id="130" name="Google Shape;130;p14"/>
          <p:cNvGrpSpPr/>
          <p:nvPr/>
        </p:nvGrpSpPr>
        <p:grpSpPr>
          <a:xfrm>
            <a:off x="16493527" y="1280385"/>
            <a:ext cx="406823" cy="408647"/>
            <a:chOff x="1813" y="0"/>
            <a:chExt cx="809173" cy="812800"/>
          </a:xfrm>
        </p:grpSpPr>
        <p:sp>
          <p:nvSpPr>
            <p:cNvPr id="131" name="Google Shape;131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14"/>
          <p:cNvGrpSpPr/>
          <p:nvPr/>
        </p:nvGrpSpPr>
        <p:grpSpPr>
          <a:xfrm>
            <a:off x="17057202" y="1280385"/>
            <a:ext cx="406823" cy="408647"/>
            <a:chOff x="1813" y="0"/>
            <a:chExt cx="809173" cy="812800"/>
          </a:xfrm>
        </p:grpSpPr>
        <p:sp>
          <p:nvSpPr>
            <p:cNvPr id="134" name="Google Shape;134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4"/>
          <p:cNvGrpSpPr/>
          <p:nvPr/>
        </p:nvGrpSpPr>
        <p:grpSpPr>
          <a:xfrm>
            <a:off x="17618249" y="1280385"/>
            <a:ext cx="406823" cy="408647"/>
            <a:chOff x="1813" y="0"/>
            <a:chExt cx="809173" cy="812800"/>
          </a:xfrm>
        </p:grpSpPr>
        <p:sp>
          <p:nvSpPr>
            <p:cNvPr id="137" name="Google Shape;137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14"/>
          <p:cNvGrpSpPr/>
          <p:nvPr/>
        </p:nvGrpSpPr>
        <p:grpSpPr>
          <a:xfrm>
            <a:off x="8378227" y="8752048"/>
            <a:ext cx="406823" cy="408647"/>
            <a:chOff x="1813" y="0"/>
            <a:chExt cx="809173" cy="812800"/>
          </a:xfrm>
        </p:grpSpPr>
        <p:sp>
          <p:nvSpPr>
            <p:cNvPr id="140" name="Google Shape;140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14"/>
          <p:cNvGrpSpPr/>
          <p:nvPr/>
        </p:nvGrpSpPr>
        <p:grpSpPr>
          <a:xfrm>
            <a:off x="8941902" y="8752048"/>
            <a:ext cx="406823" cy="408647"/>
            <a:chOff x="1813" y="0"/>
            <a:chExt cx="809173" cy="812800"/>
          </a:xfrm>
        </p:grpSpPr>
        <p:sp>
          <p:nvSpPr>
            <p:cNvPr id="143" name="Google Shape;143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p14"/>
          <p:cNvGrpSpPr/>
          <p:nvPr/>
        </p:nvGrpSpPr>
        <p:grpSpPr>
          <a:xfrm>
            <a:off x="9502949" y="8752048"/>
            <a:ext cx="406823" cy="408647"/>
            <a:chOff x="1813" y="0"/>
            <a:chExt cx="809173" cy="812800"/>
          </a:xfrm>
        </p:grpSpPr>
        <p:sp>
          <p:nvSpPr>
            <p:cNvPr id="146" name="Google Shape;146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BFDF3F-AFA4-DB49-BEF4-928DEAE8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166255"/>
            <a:ext cx="17955491" cy="10120745"/>
          </a:xfrm>
          <a:prstGeom prst="rect">
            <a:avLst/>
          </a:prstGeom>
        </p:spPr>
      </p:pic>
      <p:sp>
        <p:nvSpPr>
          <p:cNvPr id="521" name="Google Shape;521;p25"/>
          <p:cNvSpPr txBox="1"/>
          <p:nvPr/>
        </p:nvSpPr>
        <p:spPr>
          <a:xfrm>
            <a:off x="212783" y="9065296"/>
            <a:ext cx="340325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b="1" dirty="0"/>
              <a:t>BEQ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41410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8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28"/>
          <p:cNvGrpSpPr/>
          <p:nvPr/>
        </p:nvGrpSpPr>
        <p:grpSpPr>
          <a:xfrm>
            <a:off x="407756" y="3900535"/>
            <a:ext cx="16503705" cy="5535041"/>
            <a:chOff x="0" y="-38100"/>
            <a:chExt cx="1490774" cy="1457789"/>
          </a:xfrm>
        </p:grpSpPr>
        <p:sp>
          <p:nvSpPr>
            <p:cNvPr id="648" name="Google Shape;648;p28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28"/>
          <p:cNvSpPr txBox="1"/>
          <p:nvPr/>
        </p:nvSpPr>
        <p:spPr>
          <a:xfrm>
            <a:off x="1125672" y="4457620"/>
            <a:ext cx="6438909" cy="336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Valorile registrelor t1 și t2 sunt diferite la început. Însă t1 este incrementat cu 1 la fiecare iterație, iar în momentul în care acestea ajung să fie egale PCout sare la eticheta END situată la adresa 0x20</a:t>
            </a:r>
            <a:endParaRPr dirty="0"/>
          </a:p>
        </p:txBody>
      </p:sp>
      <p:sp>
        <p:nvSpPr>
          <p:cNvPr id="659" name="Google Shape;659;p28"/>
          <p:cNvSpPr txBox="1"/>
          <p:nvPr/>
        </p:nvSpPr>
        <p:spPr>
          <a:xfrm>
            <a:off x="407756" y="1247948"/>
            <a:ext cx="1156638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beq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 $t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1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, $t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2, END</a:t>
            </a:r>
            <a:endParaRPr dirty="0"/>
          </a:p>
        </p:txBody>
      </p:sp>
      <p:cxnSp>
        <p:nvCxnSpPr>
          <p:cNvPr id="666" name="Google Shape;666;p28"/>
          <p:cNvCxnSpPr>
            <a:cxnSpLocks/>
          </p:cNvCxnSpPr>
          <p:nvPr/>
        </p:nvCxnSpPr>
        <p:spPr>
          <a:xfrm>
            <a:off x="9933709" y="2138071"/>
            <a:ext cx="5818889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47787" y="1933748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11461" y="1933748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72509" y="1933748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0D078D-5D33-47CD-A465-9EDCBC94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03796" y="4457621"/>
            <a:ext cx="8679004" cy="458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6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BFDF3F-AFA4-DB49-BEF4-928DEAE8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166255"/>
            <a:ext cx="18288000" cy="10120745"/>
          </a:xfrm>
          <a:prstGeom prst="rect">
            <a:avLst/>
          </a:prstGeom>
        </p:spPr>
      </p:pic>
      <p:sp>
        <p:nvSpPr>
          <p:cNvPr id="521" name="Google Shape;521;p25"/>
          <p:cNvSpPr txBox="1"/>
          <p:nvPr/>
        </p:nvSpPr>
        <p:spPr>
          <a:xfrm>
            <a:off x="212783" y="9065296"/>
            <a:ext cx="340325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Jump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09717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8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28"/>
          <p:cNvGrpSpPr/>
          <p:nvPr/>
        </p:nvGrpSpPr>
        <p:grpSpPr>
          <a:xfrm>
            <a:off x="407756" y="3900535"/>
            <a:ext cx="16503705" cy="5535041"/>
            <a:chOff x="0" y="-38100"/>
            <a:chExt cx="1490774" cy="1457789"/>
          </a:xfrm>
        </p:grpSpPr>
        <p:sp>
          <p:nvSpPr>
            <p:cNvPr id="648" name="Google Shape;648;p28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28"/>
          <p:cNvSpPr txBox="1"/>
          <p:nvPr/>
        </p:nvSpPr>
        <p:spPr>
          <a:xfrm>
            <a:off x="1125672" y="4457620"/>
            <a:ext cx="6438909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Are loc un jump necondiționat la eticheta FOR situată la adresa 0x14.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Singurul semnal aflat în high de la Unitatea de Control este cel de Jump</a:t>
            </a:r>
            <a:endParaRPr dirty="0"/>
          </a:p>
        </p:txBody>
      </p:sp>
      <p:sp>
        <p:nvSpPr>
          <p:cNvPr id="659" name="Google Shape;659;p28"/>
          <p:cNvSpPr txBox="1"/>
          <p:nvPr/>
        </p:nvSpPr>
        <p:spPr>
          <a:xfrm>
            <a:off x="407756" y="1247948"/>
            <a:ext cx="1156638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j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 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FOR</a:t>
            </a:r>
            <a:endParaRPr dirty="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30831" y="2138071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47787" y="1933748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11461" y="1933748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72509" y="1933748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0D078D-5D33-47CD-A465-9EDCBC94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03797" y="4397901"/>
            <a:ext cx="8081330" cy="460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1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BFDF3F-AFA4-DB49-BEF4-928DEAE8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2783" y="166255"/>
            <a:ext cx="18407726" cy="10120745"/>
          </a:xfrm>
          <a:prstGeom prst="rect">
            <a:avLst/>
          </a:prstGeom>
        </p:spPr>
      </p:pic>
      <p:sp>
        <p:nvSpPr>
          <p:cNvPr id="521" name="Google Shape;521;p25"/>
          <p:cNvSpPr txBox="1"/>
          <p:nvPr/>
        </p:nvSpPr>
        <p:spPr>
          <a:xfrm>
            <a:off x="212783" y="9065296"/>
            <a:ext cx="340325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R-Type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68155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8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28"/>
          <p:cNvGrpSpPr/>
          <p:nvPr/>
        </p:nvGrpSpPr>
        <p:grpSpPr>
          <a:xfrm>
            <a:off x="407756" y="3900535"/>
            <a:ext cx="16503705" cy="5535041"/>
            <a:chOff x="0" y="-38100"/>
            <a:chExt cx="1490774" cy="1457789"/>
          </a:xfrm>
        </p:grpSpPr>
        <p:sp>
          <p:nvSpPr>
            <p:cNvPr id="648" name="Google Shape;648;p28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28"/>
          <p:cNvSpPr txBox="1"/>
          <p:nvPr/>
        </p:nvSpPr>
        <p:spPr>
          <a:xfrm>
            <a:off x="1125672" y="4457620"/>
            <a:ext cx="6438909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Are loc o diferență între valorile stocate în registrele t0 și t1, rezultatul fiind stocat în t4. Valorile registrelor t0 și t1 sunt 1 respectiv 10, deci diferența va fi -9 (0xfffffff7)</a:t>
            </a:r>
            <a:endParaRPr dirty="0"/>
          </a:p>
        </p:txBody>
      </p:sp>
      <p:sp>
        <p:nvSpPr>
          <p:cNvPr id="659" name="Google Shape;659;p28"/>
          <p:cNvSpPr txBox="1"/>
          <p:nvPr/>
        </p:nvSpPr>
        <p:spPr>
          <a:xfrm>
            <a:off x="407756" y="1243252"/>
            <a:ext cx="1156638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s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ub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 $t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4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, $t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0, $t1</a:t>
            </a:r>
            <a:endParaRPr dirty="0"/>
          </a:p>
        </p:txBody>
      </p:sp>
      <p:cxnSp>
        <p:nvCxnSpPr>
          <p:cNvPr id="666" name="Google Shape;666;p28"/>
          <p:cNvCxnSpPr>
            <a:cxnSpLocks/>
          </p:cNvCxnSpPr>
          <p:nvPr/>
        </p:nvCxnSpPr>
        <p:spPr>
          <a:xfrm>
            <a:off x="9615055" y="2074248"/>
            <a:ext cx="6137543" cy="63823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47787" y="1933748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11461" y="1933748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72509" y="1933748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0D078D-5D33-47CD-A465-9EDCBC94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589587" y="4234991"/>
            <a:ext cx="7620231" cy="50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4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562" name="Google Shape;562;p2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26"/>
          <p:cNvSpPr txBox="1"/>
          <p:nvPr/>
        </p:nvSpPr>
        <p:spPr>
          <a:xfrm>
            <a:off x="1419033" y="762000"/>
            <a:ext cx="2696654" cy="22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 b="0" i="0" u="none" strike="noStrike" cap="none" dirty="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03.</a:t>
            </a:r>
            <a:endParaRPr dirty="0"/>
          </a:p>
        </p:txBody>
      </p:sp>
      <p:sp>
        <p:nvSpPr>
          <p:cNvPr id="565" name="Google Shape;565;p26"/>
          <p:cNvSpPr txBox="1"/>
          <p:nvPr/>
        </p:nvSpPr>
        <p:spPr>
          <a:xfrm>
            <a:off x="6849371" y="7292586"/>
            <a:ext cx="9909096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0400" dirty="0">
                <a:solidFill>
                  <a:srgbClr val="F3F6FA"/>
                </a:solidFill>
                <a:latin typeface="Playfair Display Black"/>
                <a:sym typeface="Playfair Display Black"/>
              </a:rPr>
              <a:t>Compilatorul</a:t>
            </a:r>
            <a:endParaRPr dirty="0"/>
          </a:p>
        </p:txBody>
      </p:sp>
      <p:grpSp>
        <p:nvGrpSpPr>
          <p:cNvPr id="566" name="Google Shape;566;p26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567" name="Google Shape;567;p26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68" name="Google Shape;568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9" name="Google Shape;569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26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71" name="Google Shape;571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2" name="Google Shape;572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26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74" name="Google Shape;574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5" name="Google Shape;575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6" name="Google Shape;576;p26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577" name="Google Shape;577;p26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78" name="Google Shape;578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9" name="Google Shape;579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26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81" name="Google Shape;581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2" name="Google Shape;582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3" name="Google Shape;583;p26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84" name="Google Shape;584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5" name="Google Shape;585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86" name="Google Shape;586;p26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87" name="Google Shape;587;p26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588" name="Google Shape;588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0" name="Google Shape;590;p26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591" name="Google Shape;591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26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594" name="Google Shape;594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1028700" y="457200"/>
            <a:ext cx="162306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75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Ce face?</a:t>
            </a:r>
            <a:endParaRPr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A9C06C-3DD2-E1B5-B1A7-4A5890C18D65}"/>
              </a:ext>
            </a:extLst>
          </p:cNvPr>
          <p:cNvSpPr/>
          <p:nvPr/>
        </p:nvSpPr>
        <p:spPr>
          <a:xfrm>
            <a:off x="2618509" y="2909455"/>
            <a:ext cx="5213978" cy="678872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ACD5B8-525D-5C07-17BC-EAF5491A4FEE}"/>
              </a:ext>
            </a:extLst>
          </p:cNvPr>
          <p:cNvSpPr/>
          <p:nvPr/>
        </p:nvSpPr>
        <p:spPr>
          <a:xfrm>
            <a:off x="10931236" y="2810643"/>
            <a:ext cx="5213978" cy="678872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A9869F9-DCEC-3525-C9E7-21F396FF02F4}"/>
              </a:ext>
            </a:extLst>
          </p:cNvPr>
          <p:cNvSpPr/>
          <p:nvPr/>
        </p:nvSpPr>
        <p:spPr>
          <a:xfrm>
            <a:off x="8423540" y="5333253"/>
            <a:ext cx="1916642" cy="8139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05424-99EC-4628-C68C-4314EEA9317D}"/>
              </a:ext>
            </a:extLst>
          </p:cNvPr>
          <p:cNvSpPr txBox="1"/>
          <p:nvPr/>
        </p:nvSpPr>
        <p:spPr>
          <a:xfrm>
            <a:off x="3140388" y="1952686"/>
            <a:ext cx="4170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000" b="1" dirty="0">
                <a:latin typeface="Playfair Display Black" panose="00000A00000000000000" pitchFamily="2" charset="0"/>
              </a:rPr>
              <a:t>Cod asamblare</a:t>
            </a:r>
            <a:endParaRPr lang="en-150" sz="4000" b="1" dirty="0">
              <a:latin typeface="Playfair Display Black" panose="00000A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67B510-A104-1815-606D-7350E19840DD}"/>
              </a:ext>
            </a:extLst>
          </p:cNvPr>
          <p:cNvSpPr txBox="1"/>
          <p:nvPr/>
        </p:nvSpPr>
        <p:spPr>
          <a:xfrm>
            <a:off x="11453115" y="1952203"/>
            <a:ext cx="4170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000" b="1" dirty="0">
                <a:latin typeface="Playfair Display Black" panose="00000A00000000000000" pitchFamily="2" charset="0"/>
              </a:rPr>
              <a:t>Cod</a:t>
            </a:r>
            <a:r>
              <a:rPr lang="ro-RO" b="1" dirty="0">
                <a:latin typeface="Playfair Display Black" panose="00000A00000000000000" pitchFamily="2" charset="0"/>
              </a:rPr>
              <a:t> </a:t>
            </a:r>
            <a:r>
              <a:rPr lang="ro-RO" sz="4000" b="1" dirty="0">
                <a:latin typeface="Playfair Display Black" panose="00000A00000000000000" pitchFamily="2" charset="0"/>
              </a:rPr>
              <a:t>mașină</a:t>
            </a:r>
            <a:endParaRPr lang="en-150" sz="4000" b="1" dirty="0">
              <a:latin typeface="Playfair Display Black" panose="00000A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" name="Google Shape;680;p29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681" name="Google Shape;681;p29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29"/>
          <p:cNvSpPr txBox="1"/>
          <p:nvPr/>
        </p:nvSpPr>
        <p:spPr>
          <a:xfrm>
            <a:off x="1340294" y="762000"/>
            <a:ext cx="2808906" cy="22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 b="0" i="0" u="none" strike="noStrike" cap="none" dirty="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04.</a:t>
            </a:r>
            <a:endParaRPr dirty="0"/>
          </a:p>
        </p:txBody>
      </p:sp>
      <p:sp>
        <p:nvSpPr>
          <p:cNvPr id="684" name="Google Shape;684;p29"/>
          <p:cNvSpPr txBox="1"/>
          <p:nvPr/>
        </p:nvSpPr>
        <p:spPr>
          <a:xfrm>
            <a:off x="5029200" y="7292586"/>
            <a:ext cx="11729267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0400" dirty="0">
                <a:solidFill>
                  <a:srgbClr val="F3F6FA"/>
                </a:solidFill>
                <a:latin typeface="Playfair Display Black"/>
                <a:sym typeface="Playfair Display Black"/>
              </a:rPr>
              <a:t>Implementarea C</a:t>
            </a:r>
            <a:endParaRPr dirty="0"/>
          </a:p>
        </p:txBody>
      </p:sp>
      <p:grpSp>
        <p:nvGrpSpPr>
          <p:cNvPr id="685" name="Google Shape;685;p29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686" name="Google Shape;686;p29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687" name="Google Shape;687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8" name="Google Shape;688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9" name="Google Shape;689;p29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690" name="Google Shape;690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1" name="Google Shape;691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" name="Google Shape;692;p29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693" name="Google Shape;693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4" name="Google Shape;694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5" name="Google Shape;695;p29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696" name="Google Shape;696;p29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697" name="Google Shape;697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8" name="Google Shape;698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" name="Google Shape;699;p29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700" name="Google Shape;700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1" name="Google Shape;701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" name="Google Shape;702;p29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703" name="Google Shape;703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4" name="Google Shape;704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05" name="Google Shape;705;p29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06" name="Google Shape;706;p29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707" name="Google Shape;707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9" name="Google Shape;709;p29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710" name="Google Shape;710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2" name="Google Shape;712;p29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713" name="Google Shape;713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8" name="Google Shape;748;p31"/>
          <p:cNvGraphicFramePr/>
          <p:nvPr/>
        </p:nvGraphicFramePr>
        <p:xfrm>
          <a:off x="1579911" y="2596087"/>
          <a:ext cx="2992100" cy="6318605"/>
        </p:xfrm>
        <a:graphic>
          <a:graphicData uri="http://schemas.openxmlformats.org/drawingml/2006/table">
            <a:tbl>
              <a:tblPr>
                <a:noFill/>
                <a:tableStyleId>{B098D140-4961-4532-BD58-4F3D4F08A97D}</a:tableStyleId>
              </a:tblPr>
              <a:tblGrid>
                <a:gridCol w="299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1ST QUARTER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A1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January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00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February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3425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March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9000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49" name="Google Shape;749;p31"/>
          <p:cNvGraphicFramePr/>
          <p:nvPr/>
        </p:nvGraphicFramePr>
        <p:xfrm>
          <a:off x="5427044" y="2576812"/>
          <a:ext cx="2992100" cy="6318605"/>
        </p:xfrm>
        <a:graphic>
          <a:graphicData uri="http://schemas.openxmlformats.org/drawingml/2006/table">
            <a:tbl>
              <a:tblPr>
                <a:noFill/>
                <a:tableStyleId>{B098D140-4961-4532-BD58-4F3D4F08A97D}</a:tableStyleId>
              </a:tblPr>
              <a:tblGrid>
                <a:gridCol w="299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2ND QUARTER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F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April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00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May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3425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June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9000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50" name="Google Shape;750;p31"/>
          <p:cNvGraphicFramePr/>
          <p:nvPr/>
        </p:nvGraphicFramePr>
        <p:xfrm>
          <a:off x="9274178" y="2576812"/>
          <a:ext cx="2992100" cy="6318605"/>
        </p:xfrm>
        <a:graphic>
          <a:graphicData uri="http://schemas.openxmlformats.org/drawingml/2006/table">
            <a:tbl>
              <a:tblPr>
                <a:noFill/>
                <a:tableStyleId>{B098D140-4961-4532-BD58-4F3D4F08A97D}</a:tableStyleId>
              </a:tblPr>
              <a:tblGrid>
                <a:gridCol w="299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3RD QUARTER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87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July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00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August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3425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September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9000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51" name="Google Shape;751;p31"/>
          <p:cNvGraphicFramePr/>
          <p:nvPr/>
        </p:nvGraphicFramePr>
        <p:xfrm>
          <a:off x="13090832" y="2576812"/>
          <a:ext cx="2992100" cy="6318605"/>
        </p:xfrm>
        <a:graphic>
          <a:graphicData uri="http://schemas.openxmlformats.org/drawingml/2006/table">
            <a:tbl>
              <a:tblPr>
                <a:noFill/>
                <a:tableStyleId>{B098D140-4961-4532-BD58-4F3D4F08A97D}</a:tableStyleId>
              </a:tblPr>
              <a:tblGrid>
                <a:gridCol w="299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4TH QUARTER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A1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October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00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November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3425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December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9000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 dirty="0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 dirty="0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52" name="Google Shape;752;p31"/>
          <p:cNvSpPr txBox="1"/>
          <p:nvPr/>
        </p:nvSpPr>
        <p:spPr>
          <a:xfrm>
            <a:off x="1579911" y="692524"/>
            <a:ext cx="1512817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schedule</a:t>
            </a:r>
            <a:endParaRPr dirty="0"/>
          </a:p>
        </p:txBody>
      </p:sp>
      <p:cxnSp>
        <p:nvCxnSpPr>
          <p:cNvPr id="753" name="Google Shape;753;p31"/>
          <p:cNvCxnSpPr/>
          <p:nvPr/>
        </p:nvCxnSpPr>
        <p:spPr>
          <a:xfrm>
            <a:off x="6249299" y="1264024"/>
            <a:ext cx="8289292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54" name="Google Shape;754;p31"/>
          <p:cNvGrpSpPr/>
          <p:nvPr/>
        </p:nvGrpSpPr>
        <p:grpSpPr>
          <a:xfrm>
            <a:off x="15040972" y="1059700"/>
            <a:ext cx="406823" cy="408647"/>
            <a:chOff x="1813" y="0"/>
            <a:chExt cx="809173" cy="812800"/>
          </a:xfrm>
        </p:grpSpPr>
        <p:sp>
          <p:nvSpPr>
            <p:cNvPr id="755" name="Google Shape;755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p31"/>
          <p:cNvGrpSpPr/>
          <p:nvPr/>
        </p:nvGrpSpPr>
        <p:grpSpPr>
          <a:xfrm>
            <a:off x="15604646" y="1059700"/>
            <a:ext cx="406823" cy="408647"/>
            <a:chOff x="1813" y="0"/>
            <a:chExt cx="809173" cy="812800"/>
          </a:xfrm>
        </p:grpSpPr>
        <p:sp>
          <p:nvSpPr>
            <p:cNvPr id="758" name="Google Shape;758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0" name="Google Shape;760;p31"/>
          <p:cNvGrpSpPr/>
          <p:nvPr/>
        </p:nvGrpSpPr>
        <p:grpSpPr>
          <a:xfrm>
            <a:off x="16165694" y="1059700"/>
            <a:ext cx="406823" cy="408647"/>
            <a:chOff x="1813" y="0"/>
            <a:chExt cx="809173" cy="812800"/>
          </a:xfrm>
        </p:grpSpPr>
        <p:sp>
          <p:nvSpPr>
            <p:cNvPr id="761" name="Google Shape;761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"/>
          <p:cNvSpPr txBox="1"/>
          <p:nvPr/>
        </p:nvSpPr>
        <p:spPr>
          <a:xfrm>
            <a:off x="8731336" y="7884361"/>
            <a:ext cx="852705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Conținut</a:t>
            </a:r>
            <a:endParaRPr dirty="0"/>
          </a:p>
        </p:txBody>
      </p:sp>
      <p:sp>
        <p:nvSpPr>
          <p:cNvPr id="250" name="Google Shape;250;p18"/>
          <p:cNvSpPr txBox="1"/>
          <p:nvPr/>
        </p:nvSpPr>
        <p:spPr>
          <a:xfrm>
            <a:off x="2599623" y="1474578"/>
            <a:ext cx="5466595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Prezentare generală</a:t>
            </a:r>
            <a:endParaRPr sz="5600" dirty="0"/>
          </a:p>
        </p:txBody>
      </p:sp>
      <p:sp>
        <p:nvSpPr>
          <p:cNvPr id="251" name="Google Shape;251;p18"/>
          <p:cNvSpPr txBox="1"/>
          <p:nvPr/>
        </p:nvSpPr>
        <p:spPr>
          <a:xfrm>
            <a:off x="1029613" y="1616367"/>
            <a:ext cx="1365284" cy="108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01.</a:t>
            </a:r>
            <a:endParaRPr dirty="0"/>
          </a:p>
        </p:txBody>
      </p:sp>
      <p:sp>
        <p:nvSpPr>
          <p:cNvPr id="252" name="Google Shape;252;p18"/>
          <p:cNvSpPr txBox="1"/>
          <p:nvPr/>
        </p:nvSpPr>
        <p:spPr>
          <a:xfrm>
            <a:off x="8262238" y="4736914"/>
            <a:ext cx="1429644" cy="108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04.</a:t>
            </a:r>
            <a:endParaRPr dirty="0"/>
          </a:p>
        </p:txBody>
      </p:sp>
      <p:sp>
        <p:nvSpPr>
          <p:cNvPr id="253" name="Google Shape;253;p18"/>
          <p:cNvSpPr txBox="1"/>
          <p:nvPr/>
        </p:nvSpPr>
        <p:spPr>
          <a:xfrm>
            <a:off x="1233024" y="4768129"/>
            <a:ext cx="1227296" cy="108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02.</a:t>
            </a:r>
            <a:endParaRPr dirty="0"/>
          </a:p>
        </p:txBody>
      </p:sp>
      <p:sp>
        <p:nvSpPr>
          <p:cNvPr id="255" name="Google Shape;255;p18"/>
          <p:cNvSpPr txBox="1"/>
          <p:nvPr/>
        </p:nvSpPr>
        <p:spPr>
          <a:xfrm>
            <a:off x="8497923" y="1589468"/>
            <a:ext cx="1193959" cy="108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03.</a:t>
            </a:r>
            <a:endParaRPr dirty="0"/>
          </a:p>
        </p:txBody>
      </p:sp>
      <p:cxnSp>
        <p:nvCxnSpPr>
          <p:cNvPr id="257" name="Google Shape;257;p18"/>
          <p:cNvCxnSpPr/>
          <p:nvPr/>
        </p:nvCxnSpPr>
        <p:spPr>
          <a:xfrm>
            <a:off x="3273949" y="9462624"/>
            <a:ext cx="13985351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8" name="Google Shape;258;p18"/>
          <p:cNvGrpSpPr/>
          <p:nvPr/>
        </p:nvGrpSpPr>
        <p:grpSpPr>
          <a:xfrm>
            <a:off x="1029612" y="9258300"/>
            <a:ext cx="406823" cy="408647"/>
            <a:chOff x="1813" y="0"/>
            <a:chExt cx="809173" cy="812800"/>
          </a:xfrm>
        </p:grpSpPr>
        <p:sp>
          <p:nvSpPr>
            <p:cNvPr id="259" name="Google Shape;259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0;p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18"/>
          <p:cNvGrpSpPr/>
          <p:nvPr/>
        </p:nvGrpSpPr>
        <p:grpSpPr>
          <a:xfrm>
            <a:off x="1593286" y="9258300"/>
            <a:ext cx="406823" cy="408647"/>
            <a:chOff x="1813" y="0"/>
            <a:chExt cx="809173" cy="812800"/>
          </a:xfrm>
        </p:grpSpPr>
        <p:sp>
          <p:nvSpPr>
            <p:cNvPr id="262" name="Google Shape;262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18"/>
          <p:cNvGrpSpPr/>
          <p:nvPr/>
        </p:nvGrpSpPr>
        <p:grpSpPr>
          <a:xfrm>
            <a:off x="2154334" y="9258300"/>
            <a:ext cx="406823" cy="408647"/>
            <a:chOff x="1813" y="0"/>
            <a:chExt cx="809173" cy="812800"/>
          </a:xfrm>
        </p:grpSpPr>
        <p:sp>
          <p:nvSpPr>
            <p:cNvPr id="265" name="Google Shape;265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18"/>
          <p:cNvSpPr txBox="1"/>
          <p:nvPr/>
        </p:nvSpPr>
        <p:spPr>
          <a:xfrm>
            <a:off x="2599623" y="5029984"/>
            <a:ext cx="4930594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Simulare</a:t>
            </a:r>
            <a:endParaRPr dirty="0"/>
          </a:p>
        </p:txBody>
      </p:sp>
      <p:sp>
        <p:nvSpPr>
          <p:cNvPr id="268" name="Google Shape;268;p18"/>
          <p:cNvSpPr txBox="1"/>
          <p:nvPr/>
        </p:nvSpPr>
        <p:spPr>
          <a:xfrm>
            <a:off x="10123587" y="1742733"/>
            <a:ext cx="4930594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Compilator</a:t>
            </a:r>
            <a:endParaRPr dirty="0"/>
          </a:p>
        </p:txBody>
      </p:sp>
      <p:sp>
        <p:nvSpPr>
          <p:cNvPr id="269" name="Google Shape;269;p18"/>
          <p:cNvSpPr txBox="1"/>
          <p:nvPr/>
        </p:nvSpPr>
        <p:spPr>
          <a:xfrm>
            <a:off x="9954648" y="5029984"/>
            <a:ext cx="5268471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Implementare C</a:t>
            </a:r>
            <a:endParaRPr dirty="0"/>
          </a:p>
        </p:txBody>
      </p:sp>
      <p:grpSp>
        <p:nvGrpSpPr>
          <p:cNvPr id="272" name="Google Shape;272;p18"/>
          <p:cNvGrpSpPr/>
          <p:nvPr/>
        </p:nvGrpSpPr>
        <p:grpSpPr>
          <a:xfrm>
            <a:off x="15131637" y="-3019570"/>
            <a:ext cx="5858410" cy="7210351"/>
            <a:chOff x="0" y="0"/>
            <a:chExt cx="7811213" cy="9613801"/>
          </a:xfrm>
        </p:grpSpPr>
        <p:grpSp>
          <p:nvGrpSpPr>
            <p:cNvPr id="273" name="Google Shape;273;p18"/>
            <p:cNvGrpSpPr/>
            <p:nvPr/>
          </p:nvGrpSpPr>
          <p:grpSpPr>
            <a:xfrm rot="10800000">
              <a:off x="0" y="0"/>
              <a:ext cx="7811213" cy="9613801"/>
              <a:chOff x="0" y="0"/>
              <a:chExt cx="660400" cy="812800"/>
            </a:xfrm>
          </p:grpSpPr>
          <p:sp>
            <p:nvSpPr>
              <p:cNvPr id="274" name="Google Shape;274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5" name="Google Shape;275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8"/>
            <p:cNvGrpSpPr/>
            <p:nvPr/>
          </p:nvGrpSpPr>
          <p:grpSpPr>
            <a:xfrm rot="10800000">
              <a:off x="456341" y="561650"/>
              <a:ext cx="6898532" cy="8490500"/>
              <a:chOff x="0" y="0"/>
              <a:chExt cx="660400" cy="812800"/>
            </a:xfrm>
          </p:grpSpPr>
          <p:sp>
            <p:nvSpPr>
              <p:cNvPr id="277" name="Google Shape;277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8" name="Google Shape;278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8"/>
            <p:cNvGrpSpPr/>
            <p:nvPr/>
          </p:nvGrpSpPr>
          <p:grpSpPr>
            <a:xfrm rot="10800000">
              <a:off x="906844" y="1116116"/>
              <a:ext cx="5997524" cy="7381569"/>
              <a:chOff x="0" y="0"/>
              <a:chExt cx="660400" cy="812800"/>
            </a:xfrm>
          </p:grpSpPr>
          <p:sp>
            <p:nvSpPr>
              <p:cNvPr id="280" name="Google Shape;280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" name="Google Shape;281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35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Google Shape;862;p35"/>
          <p:cNvGrpSpPr/>
          <p:nvPr/>
        </p:nvGrpSpPr>
        <p:grpSpPr>
          <a:xfrm>
            <a:off x="3729073" y="2503986"/>
            <a:ext cx="10767979" cy="5555793"/>
            <a:chOff x="0" y="-38100"/>
            <a:chExt cx="4274726" cy="2205567"/>
          </a:xfrm>
        </p:grpSpPr>
        <p:sp>
          <p:nvSpPr>
            <p:cNvPr id="863" name="Google Shape;863;p3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34511" y="0"/>
                  </a:moveTo>
                  <a:lnTo>
                    <a:pt x="4240215" y="0"/>
                  </a:lnTo>
                  <a:cubicBezTo>
                    <a:pt x="4249368" y="0"/>
                    <a:pt x="4258146" y="3636"/>
                    <a:pt x="4264618" y="10108"/>
                  </a:cubicBezTo>
                  <a:cubicBezTo>
                    <a:pt x="4271090" y="16580"/>
                    <a:pt x="4274726" y="25358"/>
                    <a:pt x="4274726" y="34511"/>
                  </a:cubicBezTo>
                  <a:lnTo>
                    <a:pt x="4274726" y="2132956"/>
                  </a:lnTo>
                  <a:cubicBezTo>
                    <a:pt x="4274726" y="2142109"/>
                    <a:pt x="4271090" y="2150887"/>
                    <a:pt x="4264618" y="2157359"/>
                  </a:cubicBezTo>
                  <a:cubicBezTo>
                    <a:pt x="4258146" y="2163831"/>
                    <a:pt x="4249368" y="2167467"/>
                    <a:pt x="4240215" y="2167467"/>
                  </a:cubicBezTo>
                  <a:lnTo>
                    <a:pt x="34511" y="2167467"/>
                  </a:lnTo>
                  <a:cubicBezTo>
                    <a:pt x="25358" y="2167467"/>
                    <a:pt x="16580" y="2163831"/>
                    <a:pt x="10108" y="2157359"/>
                  </a:cubicBezTo>
                  <a:cubicBezTo>
                    <a:pt x="3636" y="2150887"/>
                    <a:pt x="0" y="2142109"/>
                    <a:pt x="0" y="2132956"/>
                  </a:cubicBezTo>
                  <a:lnTo>
                    <a:pt x="0" y="34511"/>
                  </a:lnTo>
                  <a:cubicBezTo>
                    <a:pt x="0" y="25358"/>
                    <a:pt x="3636" y="16580"/>
                    <a:pt x="10108" y="10108"/>
                  </a:cubicBezTo>
                  <a:cubicBezTo>
                    <a:pt x="16580" y="3636"/>
                    <a:pt x="25358" y="0"/>
                    <a:pt x="34511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4" name="Google Shape;864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5" name="Google Shape;865;p35"/>
          <p:cNvSpPr txBox="1"/>
          <p:nvPr/>
        </p:nvSpPr>
        <p:spPr>
          <a:xfrm>
            <a:off x="4484260" y="3539458"/>
            <a:ext cx="931948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9000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Vă mulțumesc</a:t>
            </a:r>
            <a:r>
              <a:rPr lang="en-US" sz="9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!</a:t>
            </a:r>
            <a:endParaRPr dirty="0"/>
          </a:p>
        </p:txBody>
      </p:sp>
      <p:sp>
        <p:nvSpPr>
          <p:cNvPr id="866" name="Google Shape;866;p35"/>
          <p:cNvSpPr txBox="1"/>
          <p:nvPr/>
        </p:nvSpPr>
        <p:spPr>
          <a:xfrm>
            <a:off x="5969958" y="5282244"/>
            <a:ext cx="6348084" cy="98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5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Link repo github:</a:t>
            </a:r>
          </a:p>
          <a:p>
            <a:pPr lvl="0" algn="ctr">
              <a:lnSpc>
                <a:spcPct val="130000"/>
              </a:lnSpc>
            </a:pPr>
            <a:r>
              <a:rPr lang="en-US" dirty="0">
                <a:hlinkClick r:id="rId4"/>
              </a:rPr>
              <a:t>https://github.com/DeepSweeter/Summer-Practice-2023</a:t>
            </a:r>
            <a:endParaRPr dirty="0"/>
          </a:p>
        </p:txBody>
      </p:sp>
      <p:grpSp>
        <p:nvGrpSpPr>
          <p:cNvPr id="867" name="Google Shape;867;p35"/>
          <p:cNvGrpSpPr/>
          <p:nvPr/>
        </p:nvGrpSpPr>
        <p:grpSpPr>
          <a:xfrm>
            <a:off x="8378227" y="7049528"/>
            <a:ext cx="406823" cy="408647"/>
            <a:chOff x="1813" y="0"/>
            <a:chExt cx="809173" cy="812800"/>
          </a:xfrm>
        </p:grpSpPr>
        <p:sp>
          <p:nvSpPr>
            <p:cNvPr id="868" name="Google Shape;868;p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869;p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0" name="Google Shape;870;p35"/>
          <p:cNvGrpSpPr/>
          <p:nvPr/>
        </p:nvGrpSpPr>
        <p:grpSpPr>
          <a:xfrm>
            <a:off x="8941902" y="7049528"/>
            <a:ext cx="406823" cy="408647"/>
            <a:chOff x="1813" y="0"/>
            <a:chExt cx="809173" cy="812800"/>
          </a:xfrm>
        </p:grpSpPr>
        <p:sp>
          <p:nvSpPr>
            <p:cNvPr id="871" name="Google Shape;871;p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872;p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35"/>
          <p:cNvGrpSpPr/>
          <p:nvPr/>
        </p:nvGrpSpPr>
        <p:grpSpPr>
          <a:xfrm>
            <a:off x="9502949" y="7049528"/>
            <a:ext cx="406823" cy="408647"/>
            <a:chOff x="1813" y="0"/>
            <a:chExt cx="809173" cy="812800"/>
          </a:xfrm>
        </p:grpSpPr>
        <p:sp>
          <p:nvSpPr>
            <p:cNvPr id="874" name="Google Shape;874;p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35"/>
          <p:cNvGrpSpPr/>
          <p:nvPr/>
        </p:nvGrpSpPr>
        <p:grpSpPr>
          <a:xfrm>
            <a:off x="15248741" y="5672661"/>
            <a:ext cx="6078519" cy="7481254"/>
            <a:chOff x="0" y="0"/>
            <a:chExt cx="8104692" cy="9975005"/>
          </a:xfrm>
        </p:grpSpPr>
        <p:grpSp>
          <p:nvGrpSpPr>
            <p:cNvPr id="877" name="Google Shape;877;p35"/>
            <p:cNvGrpSpPr/>
            <p:nvPr/>
          </p:nvGrpSpPr>
          <p:grpSpPr>
            <a:xfrm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id="878" name="Google Shape;878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9" name="Google Shape;879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" name="Google Shape;880;p35"/>
            <p:cNvGrpSpPr/>
            <p:nvPr/>
          </p:nvGrpSpPr>
          <p:grpSpPr>
            <a:xfrm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id="881" name="Google Shape;881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2" name="Google Shape;882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" name="Google Shape;883;p35"/>
            <p:cNvGrpSpPr/>
            <p:nvPr/>
          </p:nvGrpSpPr>
          <p:grpSpPr>
            <a:xfrm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id="884" name="Google Shape;884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5" name="Google Shape;885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6" name="Google Shape;886;p35"/>
          <p:cNvGrpSpPr/>
          <p:nvPr/>
        </p:nvGrpSpPr>
        <p:grpSpPr>
          <a:xfrm rot="10800000">
            <a:off x="-2349446" y="-3255996"/>
            <a:ext cx="6078519" cy="7481254"/>
            <a:chOff x="0" y="0"/>
            <a:chExt cx="8104692" cy="9975005"/>
          </a:xfrm>
        </p:grpSpPr>
        <p:grpSp>
          <p:nvGrpSpPr>
            <p:cNvPr id="887" name="Google Shape;887;p35"/>
            <p:cNvGrpSpPr/>
            <p:nvPr/>
          </p:nvGrpSpPr>
          <p:grpSpPr>
            <a:xfrm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id="888" name="Google Shape;888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9" name="Google Shape;889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0" name="Google Shape;890;p35"/>
            <p:cNvGrpSpPr/>
            <p:nvPr/>
          </p:nvGrpSpPr>
          <p:grpSpPr>
            <a:xfrm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id="891" name="Google Shape;891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2" name="Google Shape;892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" name="Google Shape;893;p35"/>
            <p:cNvGrpSpPr/>
            <p:nvPr/>
          </p:nvGrpSpPr>
          <p:grpSpPr>
            <a:xfrm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id="894" name="Google Shape;894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5" name="Google Shape;895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0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325" name="Google Shape;325;p2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Google Shape;327;p20"/>
          <p:cNvSpPr txBox="1"/>
          <p:nvPr/>
        </p:nvSpPr>
        <p:spPr>
          <a:xfrm>
            <a:off x="1340293" y="762000"/>
            <a:ext cx="2669833" cy="22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 b="0" i="0" u="none" strike="noStrike" cap="none" dirty="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01.</a:t>
            </a:r>
            <a:endParaRPr dirty="0"/>
          </a:p>
        </p:txBody>
      </p:sp>
      <p:sp>
        <p:nvSpPr>
          <p:cNvPr id="328" name="Google Shape;328;p20"/>
          <p:cNvSpPr txBox="1"/>
          <p:nvPr/>
        </p:nvSpPr>
        <p:spPr>
          <a:xfrm>
            <a:off x="4010126" y="7382658"/>
            <a:ext cx="12748341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0400" dirty="0">
                <a:solidFill>
                  <a:srgbClr val="F3F6FA"/>
                </a:solidFill>
                <a:latin typeface="Playfair Display Black"/>
                <a:sym typeface="Playfair Display Black"/>
              </a:rPr>
              <a:t>Prezentare generală</a:t>
            </a:r>
            <a:endParaRPr dirty="0"/>
          </a:p>
        </p:txBody>
      </p:sp>
      <p:grpSp>
        <p:nvGrpSpPr>
          <p:cNvPr id="329" name="Google Shape;329;p20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330" name="Google Shape;330;p20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331" name="Google Shape;331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2" name="Google Shape;332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" name="Google Shape;333;p20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334" name="Google Shape;334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5" name="Google Shape;335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" name="Google Shape;336;p20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337" name="Google Shape;337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8" name="Google Shape;338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9" name="Google Shape;339;p20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340" name="Google Shape;340;p20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341" name="Google Shape;341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2" name="Google Shape;342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20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344" name="Google Shape;344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5" name="Google Shape;345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20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347" name="Google Shape;347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8" name="Google Shape;348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349" name="Google Shape;349;p20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50" name="Google Shape;350;p20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351" name="Google Shape;351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20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354" name="Google Shape;354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20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357" name="Google Shape;357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0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2"/>
          <p:cNvGrpSpPr/>
          <p:nvPr/>
        </p:nvGrpSpPr>
        <p:grpSpPr>
          <a:xfrm>
            <a:off x="1028700" y="956369"/>
            <a:ext cx="16230600" cy="8374261"/>
            <a:chOff x="0" y="-38100"/>
            <a:chExt cx="4274726" cy="2205567"/>
          </a:xfrm>
        </p:grpSpPr>
        <p:sp>
          <p:nvSpPr>
            <p:cNvPr id="410" name="Google Shape;410;p22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2" name="Google Shape;412;p22"/>
          <p:cNvSpPr txBox="1"/>
          <p:nvPr/>
        </p:nvSpPr>
        <p:spPr>
          <a:xfrm>
            <a:off x="1766932" y="1763088"/>
            <a:ext cx="1475413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Format instrucțiuni</a:t>
            </a:r>
            <a:endParaRPr dirty="0"/>
          </a:p>
        </p:txBody>
      </p:sp>
      <p:cxnSp>
        <p:nvCxnSpPr>
          <p:cNvPr id="414" name="Google Shape;414;p22"/>
          <p:cNvCxnSpPr/>
          <p:nvPr/>
        </p:nvCxnSpPr>
        <p:spPr>
          <a:xfrm>
            <a:off x="1766932" y="1886465"/>
            <a:ext cx="12719299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5" name="Google Shape;415;p22"/>
          <p:cNvGrpSpPr/>
          <p:nvPr/>
        </p:nvGrpSpPr>
        <p:grpSpPr>
          <a:xfrm>
            <a:off x="14988611" y="1682141"/>
            <a:ext cx="406823" cy="408647"/>
            <a:chOff x="1813" y="0"/>
            <a:chExt cx="809173" cy="812800"/>
          </a:xfrm>
        </p:grpSpPr>
        <p:sp>
          <p:nvSpPr>
            <p:cNvPr id="416" name="Google Shape;416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22"/>
          <p:cNvGrpSpPr/>
          <p:nvPr/>
        </p:nvGrpSpPr>
        <p:grpSpPr>
          <a:xfrm>
            <a:off x="15552286" y="1682141"/>
            <a:ext cx="406823" cy="408647"/>
            <a:chOff x="1813" y="0"/>
            <a:chExt cx="809173" cy="812800"/>
          </a:xfrm>
        </p:grpSpPr>
        <p:sp>
          <p:nvSpPr>
            <p:cNvPr id="419" name="Google Shape;419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22"/>
          <p:cNvGrpSpPr/>
          <p:nvPr/>
        </p:nvGrpSpPr>
        <p:grpSpPr>
          <a:xfrm>
            <a:off x="16113333" y="1682141"/>
            <a:ext cx="406823" cy="408647"/>
            <a:chOff x="1813" y="0"/>
            <a:chExt cx="809173" cy="812800"/>
          </a:xfrm>
        </p:grpSpPr>
        <p:sp>
          <p:nvSpPr>
            <p:cNvPr id="422" name="Google Shape;422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" name="Google Shape;424;p22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425" name="Google Shape;425;p22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426" name="Google Shape;426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7" name="Google Shape;427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22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429" name="Google Shape;429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0" name="Google Shape;430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22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432" name="Google Shape;432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3" name="Google Shape;433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F14E35D-01FD-71CD-6224-A05BA7995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510" y="3973382"/>
            <a:ext cx="4739507" cy="1335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5EC52C-84C7-AAF3-624B-84E149B69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510" y="5493745"/>
            <a:ext cx="4739507" cy="1145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7C42A-A9C0-388D-5CCF-C61456023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510" y="6976542"/>
            <a:ext cx="4739507" cy="1143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4A15CDA-8689-AF15-9D0A-3DAC83B03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-42206"/>
            <a:ext cx="18288000" cy="10329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4A15CDA-8689-AF15-9D0A-3DAC83B03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6599" y="-12234208"/>
            <a:ext cx="56083201" cy="3167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52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4A15CDA-8689-AF15-9D0A-3DAC83B03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897601" y="-12539008"/>
            <a:ext cx="56083201" cy="3167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86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4A15CDA-8689-AF15-9D0A-3DAC83B03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995601" y="-13986808"/>
            <a:ext cx="70229563" cy="3966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7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448</Words>
  <Application>Microsoft Office PowerPoint</Application>
  <PresentationFormat>Custom</PresentationFormat>
  <Paragraphs>89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Roboto</vt:lpstr>
      <vt:lpstr>Arial</vt:lpstr>
      <vt:lpstr>Calibri</vt:lpstr>
      <vt:lpstr>Playfair Display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Andrei Chirica</cp:lastModifiedBy>
  <cp:revision>4</cp:revision>
  <dcterms:modified xsi:type="dcterms:W3CDTF">2023-07-09T18:28:39Z</dcterms:modified>
</cp:coreProperties>
</file>